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F4EE51-421C-494E-8663-A927B34DD2CB}" type="datetimeFigureOut">
              <a:rPr lang="es-MX" smtClean="0"/>
              <a:t>11/09/2013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176DED-12F4-4BF9-8C02-A55C2101D2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3646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0E32C5-91EB-470E-A8D2-EE693363787D}" type="datetimeFigureOut">
              <a:rPr lang="es-MX" smtClean="0"/>
              <a:t>11/09/2013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8D6AA3-D230-483A-BD57-69B793E8AF81}" type="slidenum">
              <a:rPr lang="es-MX" smtClean="0"/>
              <a:t>‹Nº›</a:t>
            </a:fld>
            <a:endParaRPr lang="es-MX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E32C5-91EB-470E-A8D2-EE693363787D}" type="datetimeFigureOut">
              <a:rPr lang="es-MX" smtClean="0"/>
              <a:t>11/09/2013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6AA3-D230-483A-BD57-69B793E8AF81}" type="slidenum">
              <a:rPr lang="es-MX" smtClean="0"/>
              <a:t>‹Nº›</a:t>
            </a:fld>
            <a:endParaRPr lang="es-MX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E32C5-91EB-470E-A8D2-EE693363787D}" type="datetimeFigureOut">
              <a:rPr lang="es-MX" smtClean="0"/>
              <a:t>11/09/2013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6AA3-D230-483A-BD57-69B793E8AF81}" type="slidenum">
              <a:rPr lang="es-MX" smtClean="0"/>
              <a:t>‹Nº›</a:t>
            </a:fld>
            <a:endParaRPr lang="es-MX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E32C5-91EB-470E-A8D2-EE693363787D}" type="datetimeFigureOut">
              <a:rPr lang="es-MX" smtClean="0"/>
              <a:t>11/09/2013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6AA3-D230-483A-BD57-69B793E8AF81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E32C5-91EB-470E-A8D2-EE693363787D}" type="datetimeFigureOut">
              <a:rPr lang="es-MX" smtClean="0"/>
              <a:t>11/09/2013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6AA3-D230-483A-BD57-69B793E8AF81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E32C5-91EB-470E-A8D2-EE693363787D}" type="datetimeFigureOut">
              <a:rPr lang="es-MX" smtClean="0"/>
              <a:t>11/09/2013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6AA3-D230-483A-BD57-69B793E8AF81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E32C5-91EB-470E-A8D2-EE693363787D}" type="datetimeFigureOut">
              <a:rPr lang="es-MX" smtClean="0"/>
              <a:t>11/09/2013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6AA3-D230-483A-BD57-69B793E8AF81}" type="slidenum">
              <a:rPr lang="es-MX" smtClean="0"/>
              <a:t>‹Nº›</a:t>
            </a:fld>
            <a:endParaRPr lang="es-MX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E32C5-91EB-470E-A8D2-EE693363787D}" type="datetimeFigureOut">
              <a:rPr lang="es-MX" smtClean="0"/>
              <a:t>11/09/2013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6AA3-D230-483A-BD57-69B793E8AF81}" type="slidenum">
              <a:rPr lang="es-MX" smtClean="0"/>
              <a:t>‹Nº›</a:t>
            </a:fld>
            <a:endParaRPr lang="es-MX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E32C5-91EB-470E-A8D2-EE693363787D}" type="datetimeFigureOut">
              <a:rPr lang="es-MX" smtClean="0"/>
              <a:t>11/09/2013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6AA3-D230-483A-BD57-69B793E8AF8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E32C5-91EB-470E-A8D2-EE693363787D}" type="datetimeFigureOut">
              <a:rPr lang="es-MX" smtClean="0"/>
              <a:t>11/09/2013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6AA3-D230-483A-BD57-69B793E8AF8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E32C5-91EB-470E-A8D2-EE693363787D}" type="datetimeFigureOut">
              <a:rPr lang="es-MX" smtClean="0"/>
              <a:t>11/09/2013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6AA3-D230-483A-BD57-69B793E8AF8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C0E32C5-91EB-470E-A8D2-EE693363787D}" type="datetimeFigureOut">
              <a:rPr lang="es-MX" smtClean="0"/>
              <a:t>11/09/2013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48D6AA3-D230-483A-BD57-69B793E8AF81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04664"/>
            <a:ext cx="5544616" cy="1063217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1988840"/>
            <a:ext cx="5762625" cy="820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69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908720"/>
            <a:ext cx="5544616" cy="587076"/>
          </a:xfrm>
        </p:spPr>
      </p:pic>
      <p:sp>
        <p:nvSpPr>
          <p:cNvPr id="5" name="4 CuadroTexto"/>
          <p:cNvSpPr txBox="1"/>
          <p:nvPr/>
        </p:nvSpPr>
        <p:spPr>
          <a:xfrm>
            <a:off x="971600" y="2492896"/>
            <a:ext cx="741682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</a:pPr>
            <a:r>
              <a:rPr lang="es-MX" sz="2800" dirty="0" smtClean="0"/>
              <a:t>Primera ocasión en el país se estableció conexión permanente a internet. 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</a:pPr>
            <a:endParaRPr lang="es-MX" sz="2800" dirty="0"/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</a:pPr>
            <a:r>
              <a:rPr lang="es-MX" sz="2800" dirty="0" smtClean="0"/>
              <a:t>Instituto tecnológico de estudios superiores de Monterrey. 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</a:pPr>
            <a:endParaRPr lang="es-MX" sz="2400" dirty="0"/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</a:pP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3884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908720"/>
            <a:ext cx="8532440" cy="681587"/>
          </a:xfrm>
        </p:spPr>
      </p:pic>
      <p:sp>
        <p:nvSpPr>
          <p:cNvPr id="5" name="4 CuadroTexto"/>
          <p:cNvSpPr txBox="1"/>
          <p:nvPr/>
        </p:nvSpPr>
        <p:spPr>
          <a:xfrm>
            <a:off x="1222850" y="2564904"/>
            <a:ext cx="57606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r>
              <a:rPr lang="es-MX" sz="2400" dirty="0" smtClean="0"/>
              <a:t>Instituto politécnico</a:t>
            </a:r>
          </a:p>
          <a:p>
            <a:pPr marL="285750" indent="-285750"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endParaRPr lang="es-MX" sz="2400" dirty="0" smtClean="0"/>
          </a:p>
          <a:p>
            <a:pPr marL="285750" indent="-285750"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r>
              <a:rPr lang="es-MX" sz="2400" dirty="0" smtClean="0"/>
              <a:t>Autónoma de puebla</a:t>
            </a:r>
          </a:p>
          <a:p>
            <a:pPr marL="285750" indent="-285750"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endParaRPr lang="es-MX" sz="2400" dirty="0" smtClean="0"/>
          </a:p>
          <a:p>
            <a:pPr marL="285750" indent="-285750"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r>
              <a:rPr lang="es-MX" sz="2400" dirty="0" smtClean="0"/>
              <a:t>Autónoma de San Luis</a:t>
            </a:r>
          </a:p>
          <a:p>
            <a:pPr marL="285750" indent="-285750"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endParaRPr lang="es-MX" sz="2400" dirty="0" smtClean="0"/>
          </a:p>
          <a:p>
            <a:pPr marL="285750" indent="-285750"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r>
              <a:rPr lang="es-MX" sz="2400" dirty="0" smtClean="0"/>
              <a:t>Metropolitana</a:t>
            </a:r>
          </a:p>
          <a:p>
            <a:pPr marL="285750" indent="-285750"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endParaRPr lang="es-MX" sz="2400" dirty="0" smtClean="0"/>
          </a:p>
          <a:p>
            <a:pPr marL="285750" indent="-285750"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r>
              <a:rPr lang="es-MX" sz="2400" dirty="0" smtClean="0"/>
              <a:t>Panamericana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162256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476672"/>
            <a:ext cx="2995017" cy="1013352"/>
          </a:xfrm>
        </p:spPr>
      </p:pic>
      <p:sp>
        <p:nvSpPr>
          <p:cNvPr id="5" name="4 CuadroTexto"/>
          <p:cNvSpPr txBox="1"/>
          <p:nvPr/>
        </p:nvSpPr>
        <p:spPr>
          <a:xfrm>
            <a:off x="1475656" y="2204864"/>
            <a:ext cx="6912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/>
              <a:t>Se constituyeron otro tipo de redes tecnológicas y academia para fines del año 1993</a:t>
            </a:r>
            <a:endParaRPr lang="es-MX" sz="2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2326593" y="4653135"/>
            <a:ext cx="47525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Cuenta con una audiencia para sus cursos de aproximadamente 14.000 usuarios del año 2003</a:t>
            </a:r>
            <a:endParaRPr lang="es-MX" sz="2000" dirty="0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9578" y="3428999"/>
            <a:ext cx="2186558" cy="669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29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611560" y="2204864"/>
            <a:ext cx="7745505" cy="3877815"/>
          </a:xfrm>
        </p:spPr>
        <p:txBody>
          <a:bodyPr/>
          <a:lstStyle/>
          <a:p>
            <a:r>
              <a:rPr lang="es-MX" dirty="0" smtClean="0"/>
              <a:t>Instituto tecnológico de Telmex, ofrece el 30% de sus programas en línea desde el año 2001</a:t>
            </a:r>
          </a:p>
          <a:p>
            <a:endParaRPr lang="es-MX" dirty="0"/>
          </a:p>
          <a:p>
            <a:r>
              <a:rPr lang="es-MX" dirty="0"/>
              <a:t>El Sistema Nacional e-México </a:t>
            </a:r>
            <a:r>
              <a:rPr lang="es-MX" dirty="0" smtClean="0"/>
              <a:t>Se </a:t>
            </a:r>
            <a:r>
              <a:rPr lang="es-MX" dirty="0"/>
              <a:t>caracteriza por ser la primera red en enlazar por lo menos un punto de conectividad de alta velocidad en los 2,429 </a:t>
            </a:r>
            <a:r>
              <a:rPr lang="es-MX" dirty="0" smtClean="0"/>
              <a:t>municipios.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38672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000" dirty="0"/>
              <a:t>L</a:t>
            </a:r>
            <a:r>
              <a:rPr lang="es-MX" sz="2000" dirty="0" smtClean="0"/>
              <a:t>a </a:t>
            </a:r>
            <a:r>
              <a:rPr lang="es-MX" sz="2000" dirty="0"/>
              <a:t>Asociación Nacional de Universidades e Instituciones de </a:t>
            </a:r>
            <a:r>
              <a:rPr lang="es-MX" sz="2000" dirty="0" err="1"/>
              <a:t>EducaciónSuperior</a:t>
            </a:r>
            <a:r>
              <a:rPr lang="es-MX" sz="2000" dirty="0"/>
              <a:t>, el 38,7% de las instituciones de educación superior mexicanas presentan ofertas de educación en Línea en sus programas </a:t>
            </a:r>
            <a:r>
              <a:rPr lang="es-MX" sz="2000" dirty="0" smtClean="0"/>
              <a:t>académicos.</a:t>
            </a:r>
          </a:p>
          <a:p>
            <a:endParaRPr lang="es-MX" sz="2000" dirty="0"/>
          </a:p>
          <a:p>
            <a:r>
              <a:rPr lang="es-MX" sz="2000" dirty="0" smtClean="0"/>
              <a:t>México </a:t>
            </a:r>
            <a:r>
              <a:rPr lang="es-MX" sz="2000" dirty="0"/>
              <a:t>los recursos aportados por Internet puedan disminuir los costos en </a:t>
            </a:r>
            <a:r>
              <a:rPr lang="es-MX" sz="2000" dirty="0" smtClean="0"/>
              <a:t>el rubro </a:t>
            </a:r>
            <a:r>
              <a:rPr lang="es-MX" sz="2000" dirty="0"/>
              <a:t>de la capacitación hasta en un 70%, ante lo que se estima que el mercado para la educación en Línea durante el año 2003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89675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oné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artoné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rtoné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49</TotalTime>
  <Words>174</Words>
  <Application>Microsoft Office PowerPoint</Application>
  <PresentationFormat>Presentación en pantalla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Cartoné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6</cp:revision>
  <dcterms:created xsi:type="dcterms:W3CDTF">2013-09-11T20:37:55Z</dcterms:created>
  <dcterms:modified xsi:type="dcterms:W3CDTF">2013-09-11T21:27:39Z</dcterms:modified>
</cp:coreProperties>
</file>